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4A77947-8BBD-4971-89F7-A530F6978F72}">
  <a:tblStyle styleId="{94A77947-8BBD-4971-89F7-A530F6978F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italic.fntdata"/><Relationship Id="rId10" Type="http://schemas.openxmlformats.org/officeDocument/2006/relationships/slide" Target="slides/slide4.xml"/><Relationship Id="rId32" Type="http://schemas.openxmlformats.org/officeDocument/2006/relationships/font" Target="fonts/Robo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cfe21d4d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cfe21d4d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db5e05a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db5e05a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d005acf7d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d005acf7d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d005acf7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d005acf7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d005acf7d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d005acf7d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d005acf7d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5d005acf7d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d005acf7d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5d005acf7d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d005acf7d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d005acf7d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d005acf7d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d005acf7d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5d005acf7d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5d005acf7d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404cfe8a5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404cfe8a5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d005acf7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d005acf7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d005acf7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5d005acf7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c72391f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5c72391f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d005acf7d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d005acf7d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404cfe8a5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404cfe8a5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cfe21d4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cfe21d4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cfe21d4d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cfe21d4d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9c79519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9c79519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04cfe8a5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04cfe8a5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404cfe8a5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404cfe8a5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404cfe8a55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404cfe8a55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49c795192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49c795192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image" Target="../media/image2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6.png"/><Relationship Id="rId5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/>
          <p:nvPr/>
        </p:nvSpPr>
        <p:spPr>
          <a:xfrm>
            <a:off x="0" y="100"/>
            <a:ext cx="7751100" cy="5143500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13"/>
          <p:cNvSpPr txBox="1"/>
          <p:nvPr>
            <p:ph type="ctrTitle"/>
          </p:nvPr>
        </p:nvSpPr>
        <p:spPr>
          <a:xfrm>
            <a:off x="4037325" y="1050600"/>
            <a:ext cx="50403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Aduana</a:t>
            </a:r>
            <a:endParaRPr/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95975" y="2313150"/>
            <a:ext cx="3682500" cy="26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highlight>
                  <a:schemeClr val="lt1"/>
                </a:highlight>
              </a:rPr>
              <a:t>Integrantes:</a:t>
            </a:r>
            <a:endParaRPr b="1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02418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-"/>
            </a:pPr>
            <a:r>
              <a:rPr lang="es" sz="1500">
                <a:solidFill>
                  <a:schemeClr val="dk2"/>
                </a:solidFill>
                <a:highlight>
                  <a:schemeClr val="lt1"/>
                </a:highlight>
              </a:rPr>
              <a:t>Luciano Beneventi Castillo</a:t>
            </a:r>
            <a:endParaRPr sz="15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02418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-"/>
            </a:pPr>
            <a:r>
              <a:rPr lang="es" sz="1500">
                <a:solidFill>
                  <a:schemeClr val="dk2"/>
                </a:solidFill>
                <a:highlight>
                  <a:schemeClr val="lt1"/>
                </a:highlight>
              </a:rPr>
              <a:t>Demesio Monsalves Cabrera</a:t>
            </a:r>
            <a:endParaRPr sz="15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02418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-"/>
            </a:pPr>
            <a:r>
              <a:rPr lang="es" sz="1500">
                <a:solidFill>
                  <a:schemeClr val="dk2"/>
                </a:solidFill>
                <a:highlight>
                  <a:schemeClr val="lt1"/>
                </a:highlight>
              </a:rPr>
              <a:t>Felipe Rubio Ulloa</a:t>
            </a:r>
            <a:endParaRPr sz="15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highlight>
                  <a:schemeClr val="lt1"/>
                </a:highlight>
              </a:rPr>
              <a:t>Asignatura:</a:t>
            </a:r>
            <a:endParaRPr b="1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02418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Char char="-"/>
            </a:pPr>
            <a:r>
              <a:rPr lang="es" sz="1500">
                <a:solidFill>
                  <a:srgbClr val="262626"/>
                </a:solidFill>
                <a:highlight>
                  <a:srgbClr val="FFFFFF"/>
                </a:highlight>
              </a:rPr>
              <a:t>INGENIERÍA</a:t>
            </a:r>
            <a:r>
              <a:rPr lang="es" sz="1500">
                <a:solidFill>
                  <a:srgbClr val="262626"/>
                </a:solidFill>
                <a:highlight>
                  <a:srgbClr val="FFFFFF"/>
                </a:highlight>
              </a:rPr>
              <a:t> DE </a:t>
            </a:r>
            <a:r>
              <a:rPr lang="es" sz="1500">
                <a:solidFill>
                  <a:srgbClr val="262626"/>
                </a:solidFill>
                <a:highlight>
                  <a:srgbClr val="FFFFFF"/>
                </a:highlight>
              </a:rPr>
              <a:t>SOFTWARE_005D</a:t>
            </a:r>
            <a:endParaRPr sz="1500">
              <a:solidFill>
                <a:srgbClr val="262626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62626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highlight>
                  <a:schemeClr val="lt1"/>
                </a:highlight>
              </a:rPr>
              <a:t>Profesor:</a:t>
            </a:r>
            <a:endParaRPr b="1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02418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-"/>
            </a:pPr>
            <a:r>
              <a:rPr lang="es" sz="1500">
                <a:solidFill>
                  <a:schemeClr val="dk2"/>
                </a:solidFill>
                <a:highlight>
                  <a:schemeClr val="lt1"/>
                </a:highlight>
              </a:rPr>
              <a:t>Ricardo Pino Aranda</a:t>
            </a:r>
            <a:endParaRPr sz="15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highlight>
                  <a:schemeClr val="lt1"/>
                </a:highlight>
              </a:rPr>
              <a:t>Fecha:</a:t>
            </a:r>
            <a:r>
              <a:rPr lang="es">
                <a:solidFill>
                  <a:schemeClr val="dk2"/>
                </a:solidFill>
                <a:highlight>
                  <a:schemeClr val="lt1"/>
                </a:highlight>
              </a:rPr>
              <a:t> </a:t>
            </a:r>
            <a:r>
              <a:rPr lang="es" sz="1500">
                <a:solidFill>
                  <a:schemeClr val="dk2"/>
                </a:solidFill>
                <a:highlight>
                  <a:schemeClr val="lt1"/>
                </a:highlight>
              </a:rPr>
              <a:t>25/05/2025</a:t>
            </a:r>
            <a:endParaRPr sz="1500">
              <a:solidFill>
                <a:schemeClr val="dk2"/>
              </a:solidFill>
              <a:highlight>
                <a:schemeClr val="lt1"/>
              </a:highlight>
            </a:endParaRPr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0125" y="-12"/>
            <a:ext cx="2857500" cy="6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Etapa de Mantención</a:t>
            </a:r>
            <a:endParaRPr/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Duración: 7 Semanas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148" name="Google Shape;148;p22" title="1-7d72160b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491725"/>
            <a:ext cx="2606051" cy="260605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/>
        </p:nvSpPr>
        <p:spPr>
          <a:xfrm>
            <a:off x="3688075" y="2491725"/>
            <a:ext cx="4495800" cy="1028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Mantenciones post despliegue del software, con el fin de comprobar que el sistema cumpla con las exigencias.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Patrón</a:t>
            </a:r>
            <a:r>
              <a:rPr lang="es"/>
              <a:t> de diseño</a:t>
            </a:r>
            <a:endParaRPr/>
          </a:p>
        </p:txBody>
      </p:sp>
      <p:pic>
        <p:nvPicPr>
          <p:cNvPr id="155" name="Google Shape;155;p23" title="Modelo-Vista-Controlador-1024x540-1 (1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919075"/>
            <a:ext cx="5139318" cy="27102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/>
        </p:nvSpPr>
        <p:spPr>
          <a:xfrm>
            <a:off x="5452825" y="1942300"/>
            <a:ext cx="3241200" cy="1330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Arquitectura de software que divide una aplicación en tres componentes principales; Vista, Controlador y Modelo.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 4+1</a:t>
            </a:r>
            <a:endParaRPr/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391800" y="1779175"/>
            <a:ext cx="82221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Es un enfoque para describir la </a:t>
            </a:r>
            <a:r>
              <a:rPr b="1" lang="es"/>
              <a:t>arquitectura de software,</a:t>
            </a:r>
            <a:r>
              <a:rPr lang="es"/>
              <a:t> propuesto por Philippe Kruchten. este modelo organiza dicha </a:t>
            </a:r>
            <a:r>
              <a:rPr lang="es"/>
              <a:t>descripción</a:t>
            </a:r>
            <a:r>
              <a:rPr lang="es"/>
              <a:t> en </a:t>
            </a:r>
            <a:r>
              <a:rPr b="1" lang="es"/>
              <a:t>5 vistas</a:t>
            </a:r>
            <a:r>
              <a:rPr lang="es"/>
              <a:t>, cada una enfocada en distintos aspectos del sistema.</a:t>
            </a:r>
            <a:endParaRPr/>
          </a:p>
        </p:txBody>
      </p:sp>
      <p:sp>
        <p:nvSpPr>
          <p:cNvPr id="163" name="Google Shape;163;p24"/>
          <p:cNvSpPr txBox="1"/>
          <p:nvPr/>
        </p:nvSpPr>
        <p:spPr>
          <a:xfrm>
            <a:off x="269525" y="3116425"/>
            <a:ext cx="48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5325" y="2954275"/>
            <a:ext cx="3415050" cy="211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 de escenarios</a:t>
            </a:r>
            <a:endParaRPr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269900"/>
            <a:ext cx="4100100" cy="263140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 txBox="1"/>
          <p:nvPr/>
        </p:nvSpPr>
        <p:spPr>
          <a:xfrm>
            <a:off x="471900" y="1840850"/>
            <a:ext cx="39987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Casos de uso general</a:t>
            </a:r>
            <a:endParaRPr b="1" sz="18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4992150" y="2226950"/>
            <a:ext cx="3848700" cy="261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Representar la interacción de los diferentes actores con el sistema: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Usuario (Persona y Funcionario)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Visitante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Sistema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SAG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PDI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390375" y="26627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 de escenarios</a:t>
            </a:r>
            <a:endParaRPr/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5750" y="1725525"/>
            <a:ext cx="3938700" cy="329207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6"/>
          <p:cNvSpPr txBox="1"/>
          <p:nvPr/>
        </p:nvSpPr>
        <p:spPr>
          <a:xfrm>
            <a:off x="278750" y="1725525"/>
            <a:ext cx="4704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Casos de uso especifico (Argentina - Chile)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278750" y="2434675"/>
            <a:ext cx="3938700" cy="1300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Representar como funcionara el sistema de registro de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vehículos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desde Argentina - Chile con sus respectivos actores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 </a:t>
            </a:r>
            <a:r>
              <a:rPr lang="es"/>
              <a:t>lógica</a:t>
            </a:r>
            <a:endParaRPr/>
          </a:p>
        </p:txBody>
      </p:sp>
      <p:pic>
        <p:nvPicPr>
          <p:cNvPr id="186" name="Google Shape;18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3925" y="1782275"/>
            <a:ext cx="4213401" cy="324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7"/>
          <p:cNvSpPr txBox="1"/>
          <p:nvPr/>
        </p:nvSpPr>
        <p:spPr>
          <a:xfrm>
            <a:off x="274325" y="2285075"/>
            <a:ext cx="4123200" cy="1265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Dar visión de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cómo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funciona el sistema de manera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lógica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junto a las clases de esta y sus atributos y relaciones</a:t>
            </a:r>
            <a:r>
              <a:rPr lang="es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7"/>
          <p:cNvSpPr txBox="1"/>
          <p:nvPr/>
        </p:nvSpPr>
        <p:spPr>
          <a:xfrm>
            <a:off x="178125" y="1782275"/>
            <a:ext cx="33984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Diagrama de clases</a:t>
            </a:r>
            <a:endParaRPr b="1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 de implementación/Desarrollo</a:t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00" y="1761350"/>
            <a:ext cx="5743575" cy="32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 txBox="1"/>
          <p:nvPr/>
        </p:nvSpPr>
        <p:spPr>
          <a:xfrm>
            <a:off x="6002575" y="1805850"/>
            <a:ext cx="2909100" cy="1531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Poder estructurar el sistema a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través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módulos y así conocer los componentes que dispondrá el software.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28"/>
          <p:cNvSpPr txBox="1"/>
          <p:nvPr/>
        </p:nvSpPr>
        <p:spPr>
          <a:xfrm>
            <a:off x="143800" y="1761350"/>
            <a:ext cx="50028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Diagrama de componentes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 de implantación/Desarrollo</a:t>
            </a:r>
            <a:endParaRPr/>
          </a:p>
        </p:txBody>
      </p:sp>
      <p:pic>
        <p:nvPicPr>
          <p:cNvPr id="202" name="Google Shape;2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699" y="1845564"/>
            <a:ext cx="5214149" cy="2968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9"/>
          <p:cNvSpPr txBox="1"/>
          <p:nvPr/>
        </p:nvSpPr>
        <p:spPr>
          <a:xfrm>
            <a:off x="392675" y="1806525"/>
            <a:ext cx="46896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Diagrama de paquetes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9"/>
          <p:cNvSpPr txBox="1"/>
          <p:nvPr/>
        </p:nvSpPr>
        <p:spPr>
          <a:xfrm>
            <a:off x="5571350" y="1845575"/>
            <a:ext cx="3230700" cy="1243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Funciona para mostrar la división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lógica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del sistema en paquetes y las dependencias que hay entre estas.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 de procesos</a:t>
            </a:r>
            <a:endParaRPr/>
          </a:p>
        </p:txBody>
      </p:sp>
      <p:sp>
        <p:nvSpPr>
          <p:cNvPr id="210" name="Google Shape;210;p30"/>
          <p:cNvSpPr txBox="1"/>
          <p:nvPr>
            <p:ph idx="1" type="body"/>
          </p:nvPr>
        </p:nvSpPr>
        <p:spPr>
          <a:xfrm>
            <a:off x="5268925" y="2373175"/>
            <a:ext cx="3347400" cy="14835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</a:rPr>
              <a:t>En esta vista se muestran el flujo de control que hay en el sistema y la secuencia que ocurre con las acciones ocurridas en el sistema.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825" y="1884500"/>
            <a:ext cx="4158125" cy="316657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 txBox="1"/>
          <p:nvPr/>
        </p:nvSpPr>
        <p:spPr>
          <a:xfrm>
            <a:off x="325475" y="1621725"/>
            <a:ext cx="50028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Diagrama de actividades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 </a:t>
            </a:r>
            <a:r>
              <a:rPr lang="es"/>
              <a:t>física</a:t>
            </a:r>
            <a:endParaRPr/>
          </a:p>
        </p:txBody>
      </p:sp>
      <p:sp>
        <p:nvSpPr>
          <p:cNvPr id="218" name="Google Shape;218;p31"/>
          <p:cNvSpPr txBox="1"/>
          <p:nvPr/>
        </p:nvSpPr>
        <p:spPr>
          <a:xfrm>
            <a:off x="5501125" y="2049325"/>
            <a:ext cx="3481500" cy="2401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En la vista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física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se muestra desde la perspectiva de un ingeniero de sistemas todos los componentes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físicos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del sistema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así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como las conexiones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físicas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entre esos componentes que conforman la 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solución</a:t>
            </a: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incluido los servicios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9" name="Google Shape;21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75" y="2049325"/>
            <a:ext cx="5295251" cy="279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1"/>
          <p:cNvSpPr txBox="1"/>
          <p:nvPr/>
        </p:nvSpPr>
        <p:spPr>
          <a:xfrm>
            <a:off x="101375" y="1705825"/>
            <a:ext cx="50028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Diagrama de despliegue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460950" y="530375"/>
            <a:ext cx="8222100" cy="7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Marco de desarrollo y Fases del proyecto</a:t>
            </a:r>
            <a:endParaRPr/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471900" y="1919075"/>
            <a:ext cx="44538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Modelo en V:</a:t>
            </a:r>
            <a:endParaRPr b="1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s" sz="1200">
                <a:solidFill>
                  <a:schemeClr val="dk2"/>
                </a:solidFill>
              </a:rPr>
              <a:t>Un modelo de diseño de software especializado en dar transparencia durante el </a:t>
            </a:r>
            <a:r>
              <a:rPr lang="es" sz="1200">
                <a:solidFill>
                  <a:schemeClr val="dk2"/>
                </a:solidFill>
              </a:rPr>
              <a:t>desarrollo</a:t>
            </a:r>
            <a:r>
              <a:rPr lang="es" sz="1200">
                <a:solidFill>
                  <a:schemeClr val="dk2"/>
                </a:solidFill>
              </a:rPr>
              <a:t> además de presentar procesos bien definidos que evitan malentendidos y el trabajo innecesario.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0125" y="-12"/>
            <a:ext cx="2857500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 title="Captura de pantalla 2025-04-02 09564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5750" y="1919075"/>
            <a:ext cx="4053824" cy="294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Requisitos de calidad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638050" y="2373175"/>
            <a:ext cx="4928100" cy="174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</a:rPr>
              <a:t>Los requisitos de calidad tienen como </a:t>
            </a:r>
            <a:r>
              <a:rPr lang="es">
                <a:solidFill>
                  <a:schemeClr val="dk2"/>
                </a:solidFill>
              </a:rPr>
              <a:t>propósito</a:t>
            </a:r>
            <a:r>
              <a:rPr lang="es">
                <a:solidFill>
                  <a:schemeClr val="dk2"/>
                </a:solidFill>
              </a:rPr>
              <a:t> el definir las </a:t>
            </a:r>
            <a:r>
              <a:rPr lang="es">
                <a:solidFill>
                  <a:schemeClr val="dk2"/>
                </a:solidFill>
              </a:rPr>
              <a:t>características</a:t>
            </a:r>
            <a:r>
              <a:rPr lang="es">
                <a:solidFill>
                  <a:schemeClr val="dk2"/>
                </a:solidFill>
              </a:rPr>
              <a:t>  y el comportamiento de un sistema </a:t>
            </a:r>
            <a:r>
              <a:rPr lang="es">
                <a:solidFill>
                  <a:schemeClr val="dk2"/>
                </a:solidFill>
              </a:rPr>
              <a:t>más</a:t>
            </a:r>
            <a:r>
              <a:rPr lang="es">
                <a:solidFill>
                  <a:schemeClr val="dk2"/>
                </a:solidFill>
              </a:rPr>
              <a:t> </a:t>
            </a:r>
            <a:r>
              <a:rPr lang="es">
                <a:solidFill>
                  <a:schemeClr val="dk2"/>
                </a:solidFill>
              </a:rPr>
              <a:t>allá</a:t>
            </a:r>
            <a:r>
              <a:rPr lang="es">
                <a:solidFill>
                  <a:schemeClr val="dk2"/>
                </a:solidFill>
              </a:rPr>
              <a:t> de su funcionalidad </a:t>
            </a:r>
            <a:r>
              <a:rPr lang="es">
                <a:solidFill>
                  <a:schemeClr val="dk2"/>
                </a:solidFill>
              </a:rPr>
              <a:t>básica</a:t>
            </a:r>
            <a:r>
              <a:rPr lang="es">
                <a:solidFill>
                  <a:schemeClr val="dk2"/>
                </a:solidFill>
              </a:rPr>
              <a:t> y apuntando a la </a:t>
            </a:r>
            <a:r>
              <a:rPr lang="es">
                <a:solidFill>
                  <a:schemeClr val="dk2"/>
                </a:solidFill>
              </a:rPr>
              <a:t>satisfacción</a:t>
            </a:r>
            <a:r>
              <a:rPr lang="es">
                <a:solidFill>
                  <a:schemeClr val="dk2"/>
                </a:solidFill>
              </a:rPr>
              <a:t> del usuario.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27" name="Google Shape;22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5575" y="1723400"/>
            <a:ext cx="2658401" cy="2749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/>
          <p:nvPr>
            <p:ph type="title"/>
          </p:nvPr>
        </p:nvSpPr>
        <p:spPr>
          <a:xfrm>
            <a:off x="660300" y="18495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Atributos de calidad dentro del sistema	</a:t>
            </a:r>
            <a:endParaRPr/>
          </a:p>
        </p:txBody>
      </p:sp>
      <p:graphicFrame>
        <p:nvGraphicFramePr>
          <p:cNvPr id="233" name="Google Shape;233;p33"/>
          <p:cNvGraphicFramePr/>
          <p:nvPr/>
        </p:nvGraphicFramePr>
        <p:xfrm>
          <a:off x="540638" y="104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{94A77947-8BBD-4971-89F7-A530F6978F72}</a:tableStyleId>
              </a:tblPr>
              <a:tblGrid>
                <a:gridCol w="1614175"/>
                <a:gridCol w="2655875"/>
                <a:gridCol w="3792675"/>
              </a:tblGrid>
              <a:tr h="36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Atributo de calidad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Descripción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Utilidad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78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Seguridad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Encriptar los datos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Proteger datos sensibles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02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Usabilidad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Ayudas contextuales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Mensajes informativos ayudan a entender </a:t>
                      </a:r>
                      <a:r>
                        <a:rPr lang="es"/>
                        <a:t>cómo</a:t>
                      </a:r>
                      <a:r>
                        <a:rPr lang="es"/>
                        <a:t> usar el sistema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27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Disponibilidad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Capacidad sistema operativo y accesible a los usuarios con un </a:t>
                      </a:r>
                      <a:r>
                        <a:rPr lang="es"/>
                        <a:t>máximo</a:t>
                      </a:r>
                      <a:r>
                        <a:rPr lang="es"/>
                        <a:t> de inactividad mensual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La disponibilidad es </a:t>
                      </a:r>
                      <a:r>
                        <a:rPr lang="es"/>
                        <a:t>crítica</a:t>
                      </a:r>
                      <a:r>
                        <a:rPr lang="es"/>
                        <a:t> en un sistema de aduanas, una sola </a:t>
                      </a:r>
                      <a:r>
                        <a:rPr lang="es"/>
                        <a:t>interrupción</a:t>
                      </a:r>
                      <a:r>
                        <a:rPr lang="es"/>
                        <a:t> puede para el flujo de bienes.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78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Confiabilidad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Recuperación</a:t>
                      </a:r>
                      <a:r>
                        <a:rPr lang="es"/>
                        <a:t> ante fallos en tiempo definido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Minimizas el impacto de interrupciones permitiendo un restablecimiento </a:t>
                      </a:r>
                      <a:r>
                        <a:rPr lang="es"/>
                        <a:t>rápido</a:t>
                      </a:r>
                      <a:r>
                        <a:rPr lang="es"/>
                        <a:t>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53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Rendimiento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Rapidez para procesar solicitudes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Asegura agilidad en la aduana evitando demoras, </a:t>
                      </a:r>
                      <a:r>
                        <a:rPr lang="es"/>
                        <a:t>congestión</a:t>
                      </a:r>
                      <a:r>
                        <a:rPr lang="es"/>
                        <a:t> y </a:t>
                      </a:r>
                      <a:r>
                        <a:rPr lang="es"/>
                        <a:t>frustración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234" name="Google Shape;234;p33" title="requisito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4700" y="752875"/>
            <a:ext cx="1234799" cy="123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Principios de </a:t>
            </a:r>
            <a:r>
              <a:rPr lang="es"/>
              <a:t>diseño</a:t>
            </a:r>
            <a:endParaRPr/>
          </a:p>
        </p:txBody>
      </p:sp>
      <p:graphicFrame>
        <p:nvGraphicFramePr>
          <p:cNvPr id="240" name="Google Shape;240;p34"/>
          <p:cNvGraphicFramePr/>
          <p:nvPr/>
        </p:nvGraphicFramePr>
        <p:xfrm>
          <a:off x="390300" y="1798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{94A77947-8BBD-4971-89F7-A530F6978F72}</a:tableStyleId>
              </a:tblPr>
              <a:tblGrid>
                <a:gridCol w="2201575"/>
                <a:gridCol w="6020525"/>
              </a:tblGrid>
              <a:tr h="37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Cohesión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Cada </a:t>
                      </a:r>
                      <a:r>
                        <a:rPr lang="es"/>
                        <a:t>módulo</a:t>
                      </a:r>
                      <a:r>
                        <a:rPr lang="es"/>
                        <a:t> con una responsabilidad clara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Abstracción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Simplificar la complejidad, mostrando solo lo esencial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Bajo acoplamiento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Minimizar</a:t>
                      </a:r>
                      <a:r>
                        <a:rPr lang="es"/>
                        <a:t> independencias entre los </a:t>
                      </a:r>
                      <a:r>
                        <a:rPr lang="es"/>
                        <a:t>módulos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Modularidad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Dividiendo el sistema en componentes </a:t>
                      </a:r>
                      <a:r>
                        <a:rPr lang="es"/>
                        <a:t>pequeños</a:t>
                      </a:r>
                      <a:r>
                        <a:rPr lang="es"/>
                        <a:t> y manejables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5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Encapsulación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Protegiendo</a:t>
                      </a:r>
                      <a:r>
                        <a:rPr lang="es"/>
                        <a:t> y controlando los datos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  <p:sp>
        <p:nvSpPr>
          <p:cNvPr id="246" name="Google Shape;246;p3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Beneficios esperados:</a:t>
            </a:r>
            <a:endParaRPr b="1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s">
                <a:solidFill>
                  <a:schemeClr val="dk2"/>
                </a:solidFill>
              </a:rPr>
              <a:t>Agilizar procesos tediosos del </a:t>
            </a:r>
            <a:r>
              <a:rPr lang="es">
                <a:solidFill>
                  <a:schemeClr val="dk2"/>
                </a:solidFill>
              </a:rPr>
              <a:t>tránsito</a:t>
            </a:r>
            <a:r>
              <a:rPr lang="es">
                <a:solidFill>
                  <a:schemeClr val="dk2"/>
                </a:solidFill>
              </a:rPr>
              <a:t> aduanero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s">
                <a:solidFill>
                  <a:schemeClr val="dk2"/>
                </a:solidFill>
              </a:rPr>
              <a:t>Mejorar la experiencia de los usuarios, haciendo menos tediosos los </a:t>
            </a:r>
            <a:r>
              <a:rPr lang="es">
                <a:solidFill>
                  <a:schemeClr val="dk2"/>
                </a:solidFill>
              </a:rPr>
              <a:t>procesos</a:t>
            </a:r>
            <a:r>
              <a:rPr lang="es">
                <a:solidFill>
                  <a:schemeClr val="dk2"/>
                </a:solidFill>
              </a:rPr>
              <a:t> e incentivando el turismo.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s">
                <a:solidFill>
                  <a:schemeClr val="dk2"/>
                </a:solidFill>
              </a:rPr>
              <a:t>Dar mejoras a la funcionalidad de la aduana, reduciendo cargas de trabajo con procedimientos automatizados y mejoras en la recopilación de datos.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0624" y="547875"/>
            <a:ext cx="3625950" cy="18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type="title"/>
          </p:nvPr>
        </p:nvSpPr>
        <p:spPr>
          <a:xfrm>
            <a:off x="515100" y="1657718"/>
            <a:ext cx="6740100" cy="63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  <p:sp>
        <p:nvSpPr>
          <p:cNvPr id="253" name="Google Shape;253;p36"/>
          <p:cNvSpPr txBox="1"/>
          <p:nvPr>
            <p:ph idx="1" type="body"/>
          </p:nvPr>
        </p:nvSpPr>
        <p:spPr>
          <a:xfrm>
            <a:off x="553050" y="277122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GRACIAS </a:t>
            </a:r>
            <a:endParaRPr/>
          </a:p>
        </p:txBody>
      </p:sp>
      <p:pic>
        <p:nvPicPr>
          <p:cNvPr id="254" name="Google Shape;25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0125" y="-12"/>
            <a:ext cx="2857500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 title="60a183214e5dca93727c64d07a0fa48e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2425" y="1417674"/>
            <a:ext cx="4323350" cy="32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Etapa inicial</a:t>
            </a:r>
            <a:endParaRPr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Duración: 1 Semana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85" name="Google Shape;85;p15" title="acta_constitucion_pmp_todopm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468900"/>
            <a:ext cx="3566149" cy="2674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4480550" y="2430775"/>
            <a:ext cx="3954900" cy="49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Redactar el acta de constitución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Etapa de gestión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Duración: 17 Semanas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93" name="Google Shape;93;p16" title="ges_proye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99" y="2438403"/>
            <a:ext cx="4290999" cy="243839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4990800" y="2438400"/>
            <a:ext cx="3703200" cy="1005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Gestionar el equipo de trabajo y  planes a realizar durante el proyecto en diferentes puntos.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Etapa de Requisitos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156475" y="1730225"/>
            <a:ext cx="8222100" cy="26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Duración: 15 Semanas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</a:rPr>
              <a:t>Se identifican: </a:t>
            </a:r>
            <a:r>
              <a:rPr lang="es">
                <a:solidFill>
                  <a:srgbClr val="262626"/>
                </a:solidFill>
              </a:rPr>
              <a:t>Requisitos Funcionales y no Funcionales del sistema</a:t>
            </a:r>
            <a:endParaRPr>
              <a:solidFill>
                <a:srgbClr val="262626"/>
              </a:solidFill>
            </a:endParaRPr>
          </a:p>
        </p:txBody>
      </p:sp>
      <p:pic>
        <p:nvPicPr>
          <p:cNvPr id="101" name="Google Shape;101;p17" title="klipartz.co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2325" y="557725"/>
            <a:ext cx="1807225" cy="193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250" y="2814200"/>
            <a:ext cx="8276974" cy="100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250" y="3890300"/>
            <a:ext cx="8276974" cy="9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471900" y="472950"/>
            <a:ext cx="8222100" cy="7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Etapa de diseño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714525" y="1751750"/>
            <a:ext cx="4569600" cy="3296700"/>
          </a:xfrm>
          <a:prstGeom prst="rect">
            <a:avLst/>
          </a:prstGeom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Tarea / Actividad: 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Diseño del sistema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Diseño d</a:t>
            </a:r>
            <a:r>
              <a:rPr b="1" lang="es">
                <a:solidFill>
                  <a:schemeClr val="dk2"/>
                </a:solidFill>
              </a:rPr>
              <a:t>e </a:t>
            </a:r>
            <a:r>
              <a:rPr b="1" lang="es">
                <a:solidFill>
                  <a:schemeClr val="dk2"/>
                </a:solidFill>
              </a:rPr>
              <a:t>arquitecturas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Diseño modular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0" y="-12"/>
            <a:ext cx="2857500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 title="arte-digital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975" y="3114950"/>
            <a:ext cx="1876026" cy="187602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/>
        </p:nvSpPr>
        <p:spPr>
          <a:xfrm>
            <a:off x="258975" y="1827200"/>
            <a:ext cx="30894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Duración: 13 Semanas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71900" y="379525"/>
            <a:ext cx="8222100" cy="7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Etapa de codificación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3000">
                <a:solidFill>
                  <a:srgbClr val="262626"/>
                </a:solidFill>
              </a:rPr>
              <a:t>Codificación</a:t>
            </a:r>
            <a:endParaRPr sz="3000">
              <a:solidFill>
                <a:srgbClr val="262626"/>
              </a:solidFill>
            </a:endParaRPr>
          </a:p>
        </p:txBody>
      </p:sp>
      <p:sp>
        <p:nvSpPr>
          <p:cNvPr id="119" name="Google Shape;119;p19"/>
          <p:cNvSpPr/>
          <p:nvPr/>
        </p:nvSpPr>
        <p:spPr>
          <a:xfrm>
            <a:off x="3117450" y="2788800"/>
            <a:ext cx="2931000" cy="1034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19" title="programac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5500" y="1852475"/>
            <a:ext cx="2398426" cy="239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500" y="-12"/>
            <a:ext cx="2857500" cy="63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238150" y="1862025"/>
            <a:ext cx="26469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Duración: 25 Semanas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Fase de pruebas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358650" y="2363475"/>
            <a:ext cx="3122400" cy="2627700"/>
          </a:xfrm>
          <a:prstGeom prst="rect">
            <a:avLst/>
          </a:prstGeom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Pruebas unitarias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Pruebas de integración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Pruebas de sistema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solidFill>
                  <a:schemeClr val="dk2"/>
                </a:solidFill>
              </a:rPr>
              <a:t>Pruebas de aceptación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129" name="Google Shape;129;p20" title="flecha-dibujada-a-la-derech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244183">
            <a:off x="3663450" y="2144525"/>
            <a:ext cx="2710200" cy="27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500" y="-12"/>
            <a:ext cx="2857500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 title="prueba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8501" y="886175"/>
            <a:ext cx="2176774" cy="217677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251025" y="1806250"/>
            <a:ext cx="17760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285350" y="1780500"/>
            <a:ext cx="30501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Duración: 12 Semanas</a:t>
            </a:r>
            <a:endParaRPr b="1" sz="1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Etapa de </a:t>
            </a:r>
            <a:r>
              <a:rPr lang="es"/>
              <a:t>implantación</a:t>
            </a:r>
            <a:endParaRPr/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353975" y="2358400"/>
            <a:ext cx="4050300" cy="10248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</a:rPr>
              <a:t>Validadas las pruebas, se procede con la entrega, </a:t>
            </a:r>
            <a:r>
              <a:rPr lang="es">
                <a:solidFill>
                  <a:schemeClr val="dk2"/>
                </a:solidFill>
              </a:rPr>
              <a:t>despliegue</a:t>
            </a:r>
            <a:r>
              <a:rPr lang="es">
                <a:solidFill>
                  <a:schemeClr val="dk2"/>
                </a:solidFill>
              </a:rPr>
              <a:t> del sistema en entorno real.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9000" y="2060999"/>
            <a:ext cx="3553925" cy="236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353975" y="1857725"/>
            <a:ext cx="28569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Duración: 13 Semanas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